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708" r:id="rId4"/>
  </p:sldMasterIdLst>
  <p:notesMasterIdLst>
    <p:notesMasterId r:id="rId12"/>
  </p:notesMasterIdLst>
  <p:handoutMasterIdLst>
    <p:handoutMasterId r:id="rId13"/>
  </p:handoutMasterIdLst>
  <p:sldIdLst>
    <p:sldId id="302" r:id="rId5"/>
    <p:sldId id="314" r:id="rId6"/>
    <p:sldId id="312" r:id="rId7"/>
    <p:sldId id="309" r:id="rId8"/>
    <p:sldId id="306" r:id="rId9"/>
    <p:sldId id="311" r:id="rId10"/>
    <p:sldId id="282" r:id="rId11"/>
  </p:sldIdLst>
  <p:sldSz cx="12192000" cy="6858000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5B83C0"/>
    <a:srgbClr val="1585A3"/>
    <a:srgbClr val="E7E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398" autoAdjust="0"/>
    <p:restoredTop sz="88694" autoAdjust="0"/>
  </p:normalViewPr>
  <p:slideViewPr>
    <p:cSldViewPr snapToGrid="0">
      <p:cViewPr varScale="1">
        <p:scale>
          <a:sx n="48" d="100"/>
          <a:sy n="48" d="100"/>
        </p:scale>
        <p:origin x="67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103" cy="470663"/>
          </a:xfrm>
          <a:prstGeom prst="rect">
            <a:avLst/>
          </a:prstGeom>
        </p:spPr>
        <p:txBody>
          <a:bodyPr vert="horz" lIns="93589" tIns="46794" rIns="93589" bIns="4679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782" y="0"/>
            <a:ext cx="3077103" cy="470663"/>
          </a:xfrm>
          <a:prstGeom prst="rect">
            <a:avLst/>
          </a:prstGeom>
        </p:spPr>
        <p:txBody>
          <a:bodyPr vert="horz" lIns="93589" tIns="46794" rIns="93589" bIns="46794" rtlCol="0"/>
          <a:lstStyle>
            <a:lvl1pPr algn="r">
              <a:defRPr sz="1200"/>
            </a:lvl1pPr>
          </a:lstStyle>
          <a:p>
            <a:fld id="{BADEE91F-14B2-4D0A-BDC2-07DCB304DF23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812"/>
            <a:ext cx="3077103" cy="470663"/>
          </a:xfrm>
          <a:prstGeom prst="rect">
            <a:avLst/>
          </a:prstGeom>
        </p:spPr>
        <p:txBody>
          <a:bodyPr vert="horz" lIns="93589" tIns="46794" rIns="93589" bIns="4679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782" y="8917812"/>
            <a:ext cx="3077103" cy="470663"/>
          </a:xfrm>
          <a:prstGeom prst="rect">
            <a:avLst/>
          </a:prstGeom>
        </p:spPr>
        <p:txBody>
          <a:bodyPr vert="horz" lIns="93589" tIns="46794" rIns="93589" bIns="46794" rtlCol="0" anchor="b"/>
          <a:lstStyle>
            <a:lvl1pPr algn="r">
              <a:defRPr sz="1200"/>
            </a:lvl1pPr>
          </a:lstStyle>
          <a:p>
            <a:fld id="{AE1F0383-F800-4D12-AE41-321C72643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5797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3589" tIns="46794" rIns="93589" bIns="4679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3589" tIns="46794" rIns="93589" bIns="46794" rtlCol="0"/>
          <a:lstStyle>
            <a:lvl1pPr algn="r">
              <a:defRPr sz="1200"/>
            </a:lvl1pPr>
          </a:lstStyle>
          <a:p>
            <a:fld id="{9BFC82E2-3434-4F8F-B24D-E09295921497}" type="datetimeFigureOut">
              <a:rPr lang="en-US" smtClean="0"/>
              <a:t>7/5/2022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6600" y="1174750"/>
            <a:ext cx="5629275" cy="31670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589" tIns="46794" rIns="93589" bIns="4679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5"/>
            <a:ext cx="5681980" cy="3696712"/>
          </a:xfrm>
          <a:prstGeom prst="rect">
            <a:avLst/>
          </a:prstGeom>
        </p:spPr>
        <p:txBody>
          <a:bodyPr vert="horz" lIns="93589" tIns="46794" rIns="93589" bIns="4679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3"/>
            <a:ext cx="3077739" cy="471053"/>
          </a:xfrm>
          <a:prstGeom prst="rect">
            <a:avLst/>
          </a:prstGeom>
        </p:spPr>
        <p:txBody>
          <a:bodyPr vert="horz" lIns="93589" tIns="46794" rIns="93589" bIns="4679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3"/>
            <a:ext cx="3077739" cy="471053"/>
          </a:xfrm>
          <a:prstGeom prst="rect">
            <a:avLst/>
          </a:prstGeom>
        </p:spPr>
        <p:txBody>
          <a:bodyPr vert="horz" lIns="93589" tIns="46794" rIns="93589" bIns="46794" rtlCol="0" anchor="b"/>
          <a:lstStyle>
            <a:lvl1pPr algn="r">
              <a:defRPr sz="1200"/>
            </a:lvl1pPr>
          </a:lstStyle>
          <a:p>
            <a:fld id="{DF293C6C-82EA-4D9D-AA8A-69C85F2EE2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326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293C6C-82EA-4D9D-AA8A-69C85F2EE2B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27717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293C6C-82EA-4D9D-AA8A-69C85F2EE2B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129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9117B-1405-4997-81DF-D47685487591}" type="datetime1">
              <a:rPr lang="en-US" smtClean="0"/>
              <a:t>7/5/2022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1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AD327-AB58-4897-AF71-6D19B63EA53A}" type="datetime1">
              <a:rPr lang="en-US" smtClean="0"/>
              <a:t>7/5/2022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389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0F879-CB5E-4D5D-8720-D92DA7AE545E}" type="datetime1">
              <a:rPr lang="en-US" smtClean="0"/>
              <a:t>7/5/2022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202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87957-4685-4AAA-AC15-17027EB8CE3B}" type="datetime1">
              <a:rPr lang="en-US" smtClean="0"/>
              <a:t>7/5/2022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1324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02546-CD2F-49E1-B1D0-A834B66B5E2F}" type="datetime1">
              <a:rPr lang="en-US" smtClean="0"/>
              <a:t>7/5/2022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40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815D2-491A-4C11-867A-1AADC7361863}" type="datetime1">
              <a:rPr lang="en-US" smtClean="0"/>
              <a:t>7/5/2022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7454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CC7DB-A260-4317-B84F-54DF88D675D3}" type="datetime1">
              <a:rPr lang="en-US" smtClean="0"/>
              <a:t>7/5/2022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1415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632A5-C0DB-45B3-9A28-AA7E7B5E7621}" type="datetime1">
              <a:rPr lang="en-US" smtClean="0"/>
              <a:t>7/5/2022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975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6FDAC-91B9-467F-9D59-FECADBF43D47}" type="datetime1">
              <a:rPr lang="en-US" smtClean="0"/>
              <a:t>7/5/2022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260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1332A-5D1A-4A68-8DC3-3FC24CFC5B34}" type="datetime1">
              <a:rPr lang="en-US" smtClean="0"/>
              <a:t>7/5/2022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059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7A8BF-B3DA-48FF-989E-13589D6975D0}" type="datetime1">
              <a:rPr lang="en-US" smtClean="0"/>
              <a:t>7/5/2022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8555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B4EE1E-2631-4416-BD05-4FE45075E299}" type="datetime1">
              <a:rPr lang="en-US" smtClean="0"/>
              <a:t>7/5/2022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1543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8" descr="https://img.leidschdagblad.nl/lf9oI-iSduNN1GfTM2Y_36HpFrk=/0x0/smart/https:/cdn-kiosk-api.telegraaf.nl/b1ec9a4a-5c2b-11e9-a4e2-02d1dbdc35d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68668"/>
            <a:ext cx="5981989" cy="11948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50322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731" y="239001"/>
            <a:ext cx="10754710" cy="880351"/>
          </a:xfrm>
        </p:spPr>
        <p:txBody>
          <a:bodyPr/>
          <a:lstStyle/>
          <a:p>
            <a:r>
              <a:rPr lang="en-GB" b="1" dirty="0">
                <a:solidFill>
                  <a:srgbClr val="006600"/>
                </a:solidFill>
                <a:latin typeface="+mn-lt"/>
              </a:rPr>
              <a:t>De Waard</a:t>
            </a:r>
            <a:endParaRPr lang="en-US" b="1" dirty="0">
              <a:solidFill>
                <a:srgbClr val="0066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8731" y="1422017"/>
            <a:ext cx="11146221" cy="5278328"/>
          </a:xfrm>
        </p:spPr>
        <p:txBody>
          <a:bodyPr>
            <a:noAutofit/>
          </a:bodyPr>
          <a:lstStyle/>
          <a:p>
            <a:r>
              <a:rPr lang="en-US" sz="3200" dirty="0" err="1" smtClean="0"/>
              <a:t>Industrieterrein</a:t>
            </a:r>
            <a:r>
              <a:rPr lang="en-US" sz="3200" dirty="0" smtClean="0"/>
              <a:t> </a:t>
            </a:r>
            <a:r>
              <a:rPr lang="en-US" sz="3200" dirty="0"/>
              <a:t>de </a:t>
            </a:r>
            <a:r>
              <a:rPr lang="en-US" sz="3200" dirty="0" err="1" smtClean="0"/>
              <a:t>Waard</a:t>
            </a:r>
            <a:r>
              <a:rPr lang="en-US" sz="3200" dirty="0" smtClean="0"/>
              <a:t>, </a:t>
            </a:r>
            <a:r>
              <a:rPr lang="en-US" sz="3200" dirty="0" err="1" smtClean="0"/>
              <a:t>zoals</a:t>
            </a:r>
            <a:r>
              <a:rPr lang="en-US" sz="3200" dirty="0" smtClean="0"/>
              <a:t> het nu is, </a:t>
            </a:r>
            <a:r>
              <a:rPr lang="en-US" sz="3200" dirty="0" err="1" smtClean="0"/>
              <a:t>bestaat</a:t>
            </a:r>
            <a:r>
              <a:rPr lang="en-US" sz="3200" dirty="0" smtClean="0"/>
              <a:t> </a:t>
            </a:r>
            <a:r>
              <a:rPr lang="en-US" sz="3200" dirty="0" err="1"/>
              <a:t>sinds</a:t>
            </a:r>
            <a:r>
              <a:rPr lang="en-US" sz="3200" dirty="0"/>
              <a:t> de </a:t>
            </a:r>
            <a:r>
              <a:rPr lang="en-US" sz="3200" dirty="0" err="1"/>
              <a:t>jaren</a:t>
            </a:r>
            <a:r>
              <a:rPr lang="en-US" sz="3200" dirty="0"/>
              <a:t> </a:t>
            </a:r>
            <a:r>
              <a:rPr lang="en-US" sz="3200" dirty="0" smtClean="0"/>
              <a:t>70, </a:t>
            </a:r>
            <a:endParaRPr lang="en-US" sz="3200" dirty="0"/>
          </a:p>
          <a:p>
            <a:r>
              <a:rPr lang="en-US" sz="3200" dirty="0"/>
              <a:t>Door het Rijn-</a:t>
            </a:r>
            <a:r>
              <a:rPr lang="en-US" sz="3200" dirty="0" err="1"/>
              <a:t>Schiekanaal</a:t>
            </a:r>
            <a:r>
              <a:rPr lang="en-US" sz="3200" dirty="0"/>
              <a:t> </a:t>
            </a:r>
            <a:r>
              <a:rPr lang="en-US" sz="3200" dirty="0" err="1"/>
              <a:t>gescheiden</a:t>
            </a:r>
            <a:r>
              <a:rPr lang="en-US" sz="3200" dirty="0"/>
              <a:t> van het </a:t>
            </a:r>
            <a:r>
              <a:rPr lang="en-US" sz="3200" dirty="0" err="1" smtClean="0"/>
              <a:t>Waardeiland</a:t>
            </a:r>
            <a:r>
              <a:rPr lang="en-US" sz="3200" dirty="0" smtClean="0"/>
              <a:t>,</a:t>
            </a:r>
            <a:endParaRPr lang="en-US" sz="3200" dirty="0"/>
          </a:p>
          <a:p>
            <a:r>
              <a:rPr lang="en-US" sz="3200" dirty="0" err="1"/>
              <a:t>Diversiteit</a:t>
            </a:r>
            <a:r>
              <a:rPr lang="en-US" sz="3200" dirty="0"/>
              <a:t> </a:t>
            </a:r>
            <a:r>
              <a:rPr lang="en-US" sz="3200" dirty="0" err="1"/>
              <a:t>aan</a:t>
            </a:r>
            <a:r>
              <a:rPr lang="en-US" sz="3200" dirty="0"/>
              <a:t> </a:t>
            </a:r>
            <a:r>
              <a:rPr lang="en-US" sz="3200" dirty="0" err="1"/>
              <a:t>bedrijven</a:t>
            </a:r>
            <a:r>
              <a:rPr lang="en-US" sz="3200" dirty="0"/>
              <a:t>, van </a:t>
            </a:r>
            <a:r>
              <a:rPr lang="en-US" sz="3200" dirty="0" err="1"/>
              <a:t>administratieve</a:t>
            </a:r>
            <a:r>
              <a:rPr lang="en-US" sz="3200" dirty="0"/>
              <a:t> </a:t>
            </a:r>
            <a:r>
              <a:rPr lang="en-US" sz="3200" dirty="0" err="1"/>
              <a:t>bedrijven</a:t>
            </a:r>
            <a:r>
              <a:rPr lang="en-US" sz="3200" dirty="0"/>
              <a:t> tot </a:t>
            </a:r>
            <a:r>
              <a:rPr lang="en-US" sz="3200" dirty="0" err="1" smtClean="0"/>
              <a:t>industrie</a:t>
            </a:r>
            <a:r>
              <a:rPr lang="en-US" sz="3200" dirty="0" smtClean="0"/>
              <a:t>,</a:t>
            </a:r>
            <a:endParaRPr lang="en-US" sz="3200" dirty="0"/>
          </a:p>
          <a:p>
            <a:r>
              <a:rPr lang="en-US" sz="3200" dirty="0"/>
              <a:t>In </a:t>
            </a:r>
            <a:r>
              <a:rPr lang="en-US" sz="3200" dirty="0" err="1"/>
              <a:t>totaal</a:t>
            </a:r>
            <a:r>
              <a:rPr lang="en-US" sz="3200" dirty="0"/>
              <a:t> </a:t>
            </a:r>
            <a:r>
              <a:rPr lang="en-US" sz="3200" dirty="0" err="1"/>
              <a:t>zo’n</a:t>
            </a:r>
            <a:r>
              <a:rPr lang="en-US" sz="3200" dirty="0"/>
              <a:t> 100 </a:t>
            </a:r>
            <a:r>
              <a:rPr lang="en-US" sz="3200" dirty="0" err="1" smtClean="0"/>
              <a:t>bedrijven</a:t>
            </a:r>
            <a:r>
              <a:rPr lang="en-US" sz="3200" dirty="0" smtClean="0"/>
              <a:t> </a:t>
            </a:r>
            <a:r>
              <a:rPr lang="en-US" sz="3200" dirty="0" err="1" smtClean="0"/>
              <a:t>en</a:t>
            </a:r>
            <a:r>
              <a:rPr lang="en-US" sz="3200" dirty="0" smtClean="0"/>
              <a:t> 211 </a:t>
            </a:r>
            <a:r>
              <a:rPr lang="en-US" sz="3200" dirty="0" err="1" smtClean="0"/>
              <a:t>panden</a:t>
            </a:r>
            <a:r>
              <a:rPr lang="en-US" sz="3200" dirty="0"/>
              <a:t>,</a:t>
            </a:r>
            <a:endParaRPr lang="en-US" sz="3200" dirty="0"/>
          </a:p>
          <a:p>
            <a:r>
              <a:rPr lang="en-US" sz="3200" dirty="0" err="1"/>
              <a:t>Ondernemersvereniging</a:t>
            </a:r>
            <a:r>
              <a:rPr lang="en-US" sz="3200" dirty="0"/>
              <a:t> De </a:t>
            </a:r>
            <a:r>
              <a:rPr lang="en-US" sz="3200" dirty="0" err="1" smtClean="0"/>
              <a:t>Waard</a:t>
            </a:r>
            <a:r>
              <a:rPr lang="nl-NL" sz="3200" dirty="0" smtClean="0"/>
              <a:t> behartigt de belangen </a:t>
            </a:r>
            <a:r>
              <a:rPr lang="nl-NL" sz="3200" dirty="0"/>
              <a:t>van 55 </a:t>
            </a:r>
            <a:r>
              <a:rPr lang="nl-NL" sz="3200" dirty="0" smtClean="0"/>
              <a:t>ondernemingen, </a:t>
            </a:r>
          </a:p>
          <a:p>
            <a:r>
              <a:rPr lang="en-US" sz="3200" dirty="0" err="1" smtClean="0"/>
              <a:t>Samen</a:t>
            </a:r>
            <a:r>
              <a:rPr lang="en-US" sz="3200" dirty="0" smtClean="0"/>
              <a:t> </a:t>
            </a:r>
            <a:r>
              <a:rPr lang="en-US" sz="3200" dirty="0"/>
              <a:t>met het </a:t>
            </a:r>
            <a:r>
              <a:rPr lang="en-US" sz="3200" dirty="0" err="1"/>
              <a:t>Waardeiland</a:t>
            </a:r>
            <a:r>
              <a:rPr lang="en-US" sz="3200" dirty="0"/>
              <a:t> </a:t>
            </a:r>
            <a:r>
              <a:rPr lang="en-US" sz="3200" dirty="0" err="1"/>
              <a:t>onderzoeken</a:t>
            </a:r>
            <a:r>
              <a:rPr lang="en-US" sz="3200" dirty="0"/>
              <a:t> wat de </a:t>
            </a:r>
            <a:r>
              <a:rPr lang="en-US" sz="3200" dirty="0" err="1"/>
              <a:t>mogelijkheden</a:t>
            </a:r>
            <a:r>
              <a:rPr lang="en-US" sz="3200" dirty="0"/>
              <a:t> </a:t>
            </a:r>
            <a:r>
              <a:rPr lang="en-US" sz="3200" dirty="0" err="1"/>
              <a:t>zijn</a:t>
            </a:r>
            <a:r>
              <a:rPr lang="en-US" sz="3200" dirty="0"/>
              <a:t> om </a:t>
            </a:r>
            <a:r>
              <a:rPr lang="en-US" sz="3200" dirty="0" err="1"/>
              <a:t>gezamenlijk</a:t>
            </a:r>
            <a:r>
              <a:rPr lang="en-US" sz="3200" dirty="0"/>
              <a:t> </a:t>
            </a:r>
            <a:r>
              <a:rPr lang="en-US" sz="3200" dirty="0" err="1"/>
              <a:t>invulling</a:t>
            </a:r>
            <a:r>
              <a:rPr lang="en-US" sz="3200" dirty="0"/>
              <a:t> </a:t>
            </a:r>
            <a:r>
              <a:rPr lang="en-US" sz="3200" dirty="0" err="1"/>
              <a:t>te</a:t>
            </a:r>
            <a:r>
              <a:rPr lang="en-US" sz="3200" dirty="0"/>
              <a:t> </a:t>
            </a:r>
            <a:r>
              <a:rPr lang="en-US" sz="3200" dirty="0" err="1"/>
              <a:t>geven</a:t>
            </a:r>
            <a:r>
              <a:rPr lang="en-US" sz="3200" dirty="0"/>
              <a:t> </a:t>
            </a:r>
            <a:r>
              <a:rPr lang="en-US" sz="3200" dirty="0" err="1"/>
              <a:t>aan</a:t>
            </a:r>
            <a:r>
              <a:rPr lang="en-US" sz="3200" dirty="0"/>
              <a:t> de </a:t>
            </a:r>
            <a:r>
              <a:rPr lang="en-US" sz="3200" dirty="0" err="1"/>
              <a:t>energietransitie</a:t>
            </a:r>
            <a:r>
              <a:rPr lang="en-US" sz="3200" dirty="0"/>
              <a:t>.</a:t>
            </a:r>
          </a:p>
          <a:p>
            <a:endParaRPr lang="en-US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21510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3909" y="191703"/>
            <a:ext cx="10515600" cy="549275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006600"/>
                </a:solidFill>
                <a:latin typeface="+mn-lt"/>
              </a:rPr>
              <a:t>Het Waardeiland</a:t>
            </a:r>
            <a:endParaRPr lang="en-US" b="1" dirty="0">
              <a:solidFill>
                <a:srgbClr val="0066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483" y="740978"/>
            <a:ext cx="11782095" cy="6117022"/>
          </a:xfrm>
        </p:spPr>
        <p:txBody>
          <a:bodyPr>
            <a:noAutofit/>
          </a:bodyPr>
          <a:lstStyle/>
          <a:p>
            <a:r>
              <a:rPr lang="nl-NL" sz="3200" dirty="0" smtClean="0"/>
              <a:t>Het Waardeiland is </a:t>
            </a:r>
            <a:r>
              <a:rPr lang="nl-NL" sz="3200" dirty="0"/>
              <a:t>ontstaan </a:t>
            </a:r>
            <a:r>
              <a:rPr lang="nl-NL" sz="3200" dirty="0" smtClean="0"/>
              <a:t>in </a:t>
            </a:r>
            <a:r>
              <a:rPr lang="nl-NL" sz="3200" dirty="0"/>
              <a:t>1919 </a:t>
            </a:r>
            <a:r>
              <a:rPr lang="nl-NL" sz="3200" dirty="0" smtClean="0"/>
              <a:t>toen het </a:t>
            </a:r>
            <a:r>
              <a:rPr lang="nl-NL" sz="3200" dirty="0"/>
              <a:t>Rijn-Schiekanaal door De Waard </a:t>
            </a:r>
            <a:r>
              <a:rPr lang="nl-NL" sz="3200" dirty="0" smtClean="0"/>
              <a:t>werd gegraven,</a:t>
            </a:r>
          </a:p>
          <a:p>
            <a:pPr marL="0" indent="0">
              <a:buNone/>
            </a:pPr>
            <a:endParaRPr lang="nl-NL" sz="900" dirty="0" smtClean="0"/>
          </a:p>
          <a:p>
            <a:r>
              <a:rPr lang="nl-NL" sz="3200" dirty="0" smtClean="0"/>
              <a:t>Het </a:t>
            </a:r>
            <a:r>
              <a:rPr lang="nl-NL" sz="3200" dirty="0" smtClean="0"/>
              <a:t>Waardeiland</a:t>
            </a:r>
            <a:r>
              <a:rPr lang="nl-NL" sz="3200" dirty="0"/>
              <a:t>, </a:t>
            </a:r>
            <a:r>
              <a:rPr lang="nl-NL" sz="3200" dirty="0" smtClean="0"/>
              <a:t>nu omringd </a:t>
            </a:r>
            <a:r>
              <a:rPr lang="nl-NL" sz="3200" dirty="0"/>
              <a:t>door het Rijn-Schiekanaal, de </a:t>
            </a:r>
            <a:r>
              <a:rPr lang="nl-NL" sz="3200" dirty="0" smtClean="0"/>
              <a:t>Oude </a:t>
            </a:r>
            <a:r>
              <a:rPr lang="nl-NL" sz="3200" dirty="0"/>
              <a:t>en </a:t>
            </a:r>
            <a:r>
              <a:rPr lang="nl-NL" sz="3200" dirty="0" smtClean="0"/>
              <a:t>Nieuwe </a:t>
            </a:r>
            <a:r>
              <a:rPr lang="nl-NL" sz="3200" dirty="0"/>
              <a:t>Rijn, </a:t>
            </a:r>
            <a:r>
              <a:rPr lang="nl-NL" sz="3200" dirty="0" smtClean="0"/>
              <a:t>ligt midden </a:t>
            </a:r>
            <a:r>
              <a:rPr lang="nl-NL" sz="3200" dirty="0"/>
              <a:t>in de stad </a:t>
            </a:r>
            <a:r>
              <a:rPr lang="nl-NL" sz="3200" dirty="0" smtClean="0"/>
              <a:t>Leiden en is </a:t>
            </a:r>
            <a:r>
              <a:rPr lang="nl-NL" sz="3200" dirty="0"/>
              <a:t>compact van opzet met een tamelijk homogene bebouwing en populatie</a:t>
            </a:r>
            <a:r>
              <a:rPr lang="nl-NL" sz="3200" dirty="0" smtClean="0"/>
              <a:t>.</a:t>
            </a:r>
          </a:p>
          <a:p>
            <a:pPr marL="0" indent="0">
              <a:buNone/>
            </a:pPr>
            <a:r>
              <a:rPr lang="nl-NL" sz="900" dirty="0" smtClean="0"/>
              <a:t> </a:t>
            </a:r>
          </a:p>
          <a:p>
            <a:r>
              <a:rPr lang="nl-NL" sz="3200" dirty="0" smtClean="0"/>
              <a:t>Het aantal koopwoningen is 442, en het aantal huurwoningen is 23. Er zijn 3 Verenigingen van Eigenaren.</a:t>
            </a:r>
          </a:p>
          <a:p>
            <a:pPr marL="0" indent="0">
              <a:buNone/>
            </a:pPr>
            <a:endParaRPr lang="nl-NL" sz="900" dirty="0" smtClean="0"/>
          </a:p>
          <a:p>
            <a:r>
              <a:rPr lang="nl-NL" sz="3200" dirty="0" smtClean="0"/>
              <a:t>Het </a:t>
            </a:r>
            <a:r>
              <a:rPr lang="nl-NL" sz="3200" dirty="0"/>
              <a:t>oudste deel </a:t>
            </a:r>
            <a:r>
              <a:rPr lang="nl-NL" sz="3200" dirty="0" smtClean="0"/>
              <a:t>is gebouwd </a:t>
            </a:r>
            <a:r>
              <a:rPr lang="nl-NL" sz="3200" dirty="0"/>
              <a:t>medio jaren </a:t>
            </a:r>
            <a:r>
              <a:rPr lang="nl-NL" sz="3200" dirty="0" smtClean="0"/>
              <a:t>‘70.  De overige apartments en huizen </a:t>
            </a:r>
            <a:r>
              <a:rPr lang="nl-NL" sz="3200" dirty="0" smtClean="0"/>
              <a:t>eind </a:t>
            </a:r>
            <a:r>
              <a:rPr lang="nl-NL" sz="3200" dirty="0"/>
              <a:t>jaren 70 begin jaren </a:t>
            </a:r>
            <a:r>
              <a:rPr lang="nl-NL" sz="3200" dirty="0" smtClean="0"/>
              <a:t>80 </a:t>
            </a:r>
            <a:r>
              <a:rPr lang="nl-NL" sz="3200" dirty="0" smtClean="0"/>
              <a:t>en </a:t>
            </a:r>
            <a:r>
              <a:rPr lang="nl-NL" sz="3200" dirty="0" smtClean="0"/>
              <a:t>het middendeel </a:t>
            </a:r>
            <a:r>
              <a:rPr lang="nl-NL" sz="3200" dirty="0" smtClean="0"/>
              <a:t>periode </a:t>
            </a:r>
            <a:r>
              <a:rPr lang="nl-NL" sz="3200" dirty="0" smtClean="0"/>
              <a:t>1993-1998. Het </a:t>
            </a:r>
            <a:r>
              <a:rPr lang="nl-NL" sz="3200" dirty="0"/>
              <a:t>appartementencomplex Residence Rhijnstaete </a:t>
            </a:r>
            <a:r>
              <a:rPr lang="nl-NL" sz="3200" dirty="0" smtClean="0"/>
              <a:t>is </a:t>
            </a:r>
            <a:r>
              <a:rPr lang="nl-NL" sz="3200" dirty="0" smtClean="0"/>
              <a:t>van eind </a:t>
            </a:r>
            <a:r>
              <a:rPr lang="nl-NL" sz="3200" dirty="0"/>
              <a:t>jaren </a:t>
            </a:r>
            <a:r>
              <a:rPr lang="nl-NL" sz="3200" dirty="0" smtClean="0"/>
              <a:t>90.</a:t>
            </a:r>
          </a:p>
        </p:txBody>
      </p:sp>
    </p:spTree>
    <p:extLst>
      <p:ext uri="{BB962C8B-B14F-4D97-AF65-F5344CB8AC3E}">
        <p14:creationId xmlns:p14="http://schemas.microsoft.com/office/powerpoint/2010/main" val="2785955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1326844" cy="817418"/>
          </a:xfrm>
        </p:spPr>
        <p:txBody>
          <a:bodyPr>
            <a:normAutofit/>
          </a:bodyPr>
          <a:lstStyle/>
          <a:p>
            <a:r>
              <a:rPr lang="en-GB" sz="4800" b="1" dirty="0" smtClean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Energietransitie</a:t>
            </a:r>
            <a:endParaRPr lang="en-US" sz="4800" b="1" dirty="0">
              <a:solidFill>
                <a:srgbClr val="0066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817418"/>
            <a:ext cx="11326844" cy="616670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Ontstaan</a:t>
            </a:r>
            <a:r>
              <a:rPr lang="en-GB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en </a:t>
            </a:r>
            <a:r>
              <a:rPr lang="en-GB" sz="24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activiteiten</a:t>
            </a:r>
            <a:endParaRPr lang="en-GB" sz="24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GB" sz="24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Vereniging </a:t>
            </a:r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Waardeiland met </a:t>
            </a:r>
            <a:r>
              <a:rPr lang="en-GB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Bewonersinitiatief</a:t>
            </a:r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>
              <a:buNone/>
            </a:pPr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Energietransitie Waardeiland (BEW</a:t>
            </a:r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); November 2019,</a:t>
            </a:r>
            <a:endParaRPr lang="en-GB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Verkenning</a:t>
            </a:r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samenwerking</a:t>
            </a:r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Waardeiland en De </a:t>
            </a:r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Waard,,</a:t>
            </a:r>
            <a:endParaRPr lang="en-GB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NL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Studies;   </a:t>
            </a:r>
          </a:p>
          <a:p>
            <a:pPr lvl="1"/>
            <a:r>
              <a:rPr lang="nl-NL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Hogeschool </a:t>
            </a:r>
            <a:r>
              <a:rPr lang="nl-NL" sz="2200" dirty="0">
                <a:latin typeface="Calibri" panose="020F0502020204030204" pitchFamily="34" charset="0"/>
                <a:cs typeface="Calibri" panose="020F0502020204030204" pitchFamily="34" charset="0"/>
              </a:rPr>
              <a:t>van Amsterdam; Waardeiland verduurzamen (2020)</a:t>
            </a:r>
          </a:p>
          <a:p>
            <a:pPr lvl="1"/>
            <a:r>
              <a:rPr lang="nl-NL" sz="2200" dirty="0">
                <a:latin typeface="Calibri" panose="020F0502020204030204" pitchFamily="34" charset="0"/>
                <a:cs typeface="Calibri" panose="020F0502020204030204" pitchFamily="34" charset="0"/>
              </a:rPr>
              <a:t>Warmte transitie OV De Waard (</a:t>
            </a:r>
            <a:r>
              <a:rPr lang="nl-NL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2021)</a:t>
            </a:r>
            <a:endParaRPr lang="en-GB" sz="2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Samenwerkingsverband</a:t>
            </a:r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”</a:t>
            </a:r>
            <a:r>
              <a:rPr lang="en-GB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omgezet</a:t>
            </a:r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” in </a:t>
            </a:r>
            <a:r>
              <a:rPr lang="en-GB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juridische</a:t>
            </a:r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status;</a:t>
            </a: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 Stichting Energietransitie De Waard en Waardeiland (SEDWW</a:t>
            </a:r>
            <a:r>
              <a:rPr lang="nl-NL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),</a:t>
            </a:r>
            <a:endParaRPr lang="en-GB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Aanvraag “kleine </a:t>
            </a:r>
            <a:r>
              <a:rPr lang="en-GB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projecten</a:t>
            </a:r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” subsidie Gemeente Leiden” €2.500 </a:t>
            </a:r>
            <a:r>
              <a:rPr lang="en-GB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toegekend</a:t>
            </a:r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Aanvraag </a:t>
            </a:r>
            <a:r>
              <a:rPr lang="en-GB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haalbaarheidsonderzoek</a:t>
            </a:r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subsidie PZH en Gemeente; € 50.000 </a:t>
            </a:r>
            <a:r>
              <a:rPr lang="en-GB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toegekend</a:t>
            </a:r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als</a:t>
            </a:r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opdracht</a:t>
            </a:r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aan SEDWW en met gemeente </a:t>
            </a:r>
            <a:r>
              <a:rPr lang="en-GB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gedeeld</a:t>
            </a:r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opdrachtgeverschap</a:t>
            </a:r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endParaRPr lang="en-GB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Syntraal </a:t>
            </a:r>
            <a:r>
              <a:rPr lang="en-GB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haalbaarheidsonderzoek</a:t>
            </a:r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3836" y="343258"/>
            <a:ext cx="3501892" cy="2813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100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0717" y="31531"/>
            <a:ext cx="10811750" cy="945931"/>
          </a:xfrm>
        </p:spPr>
        <p:txBody>
          <a:bodyPr/>
          <a:lstStyle/>
          <a:p>
            <a:r>
              <a:rPr lang="en-GB" b="1" dirty="0" err="1" smtClean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Doel</a:t>
            </a:r>
            <a:r>
              <a:rPr lang="en-GB" b="1" dirty="0" smtClean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en </a:t>
            </a:r>
            <a:r>
              <a:rPr lang="en-GB" b="1" dirty="0" err="1" smtClean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samenwerking</a:t>
            </a:r>
            <a:endParaRPr lang="en-US" b="1" dirty="0">
              <a:solidFill>
                <a:srgbClr val="0066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-1" y="1072056"/>
            <a:ext cx="7860323" cy="5785944"/>
          </a:xfrm>
        </p:spPr>
        <p:txBody>
          <a:bodyPr>
            <a:normAutofit/>
          </a:bodyPr>
          <a:lstStyle/>
          <a:p>
            <a:pPr lvl="1"/>
            <a:r>
              <a:rPr lang="nl-NL" sz="2600" b="1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Het </a:t>
            </a:r>
            <a:r>
              <a:rPr lang="nl-NL" sz="2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doel van van de Stichting </a:t>
            </a:r>
            <a:r>
              <a:rPr lang="nl-NL" sz="2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lvl="2"/>
            <a:r>
              <a:rPr lang="nl-NL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bij te dragen aan het doorgeven van </a:t>
            </a:r>
            <a:r>
              <a:rPr lang="nl-NL" sz="2400" u="sng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een duurzame aarde </a:t>
            </a:r>
            <a:r>
              <a:rPr lang="nl-NL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aan onze kinderen en kleinkinderen, </a:t>
            </a:r>
          </a:p>
          <a:p>
            <a:pPr lvl="2"/>
            <a:r>
              <a:rPr lang="nl-NL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het </a:t>
            </a:r>
            <a:r>
              <a:rPr lang="nl-NL" sz="2400" u="sng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doen van onderzoek naar en ontwikkeling van de meest duurzame en betaalbare </a:t>
            </a:r>
            <a:r>
              <a:rPr lang="nl-NL" sz="2400" u="sng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energietransitie </a:t>
            </a:r>
            <a:r>
              <a:rPr lang="nl-NL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optie(s) voor de bewoners, de ondernemers en de gebouweigenaren van het Waardeiland en De Waard</a:t>
            </a:r>
            <a:r>
              <a:rPr lang="nl-NL" sz="24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nl-NL" sz="2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nl-NL" sz="2600" b="1" dirty="0">
                <a:latin typeface="Calibri" panose="020F0502020204030204" pitchFamily="34" charset="0"/>
                <a:cs typeface="Calibri" panose="020F0502020204030204" pitchFamily="34" charset="0"/>
              </a:rPr>
              <a:t>Samenwerking tussen Waardeiland &amp; De Waard</a:t>
            </a:r>
          </a:p>
          <a:p>
            <a:pPr lvl="2"/>
            <a:r>
              <a:rPr lang="nl-NL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Samen komen tot het realiseren van een </a:t>
            </a:r>
            <a:r>
              <a:rPr lang="nl-NL" sz="2400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gedeelde energietransitie visie </a:t>
            </a:r>
            <a:r>
              <a:rPr lang="nl-NL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en daardoor bij te dragen aan de Transitievisie Warmte van de gemeente Leiden, de provincie Zuid-Holland en Nederland (Parijs),</a:t>
            </a:r>
          </a:p>
          <a:p>
            <a:pPr lvl="2"/>
            <a:r>
              <a:rPr lang="nl-NL" sz="2400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Gebruikmaken van elkaar’s context</a:t>
            </a:r>
            <a:r>
              <a:rPr lang="nl-NL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; complementair en divers.</a:t>
            </a:r>
            <a:endParaRPr lang="nl-NL" sz="2600" b="1" dirty="0" smtClean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nl-NL" sz="26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buNone/>
            </a:pPr>
            <a:endParaRPr lang="nl-NL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nl-NL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860323" y="1403132"/>
            <a:ext cx="4331678" cy="487189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194889" y="3380253"/>
            <a:ext cx="16625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SEDWW</a:t>
            </a:r>
            <a:endParaRPr lang="en-US" sz="3200" b="1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3570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86592"/>
            <a:ext cx="12191999" cy="840510"/>
          </a:xfrm>
        </p:spPr>
        <p:txBody>
          <a:bodyPr>
            <a:noAutofit/>
          </a:bodyPr>
          <a:lstStyle/>
          <a:p>
            <a:r>
              <a:rPr lang="en-GB" sz="3200" b="1" dirty="0" smtClean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Collectief en/of </a:t>
            </a:r>
            <a:r>
              <a:rPr lang="en-GB" sz="3200" b="1" dirty="0" err="1" smtClean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individueel</a:t>
            </a:r>
            <a:r>
              <a:rPr lang="en-GB" sz="3200" b="1" dirty="0" smtClean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 duurzame warmte en/of </a:t>
            </a:r>
            <a:r>
              <a:rPr lang="en-GB" sz="3200" b="1" dirty="0" err="1" smtClean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groene</a:t>
            </a:r>
            <a:r>
              <a:rPr lang="en-GB" sz="3200" b="1" dirty="0" smtClean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200" b="1" dirty="0" err="1" smtClean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stroom</a:t>
            </a:r>
            <a:endParaRPr lang="en-GB" sz="3200" b="1" dirty="0">
              <a:solidFill>
                <a:srgbClr val="0066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18997" y="1047130"/>
            <a:ext cx="12073003" cy="58078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t"/>
            <a:r>
              <a:rPr lang="en-GB" sz="2800" u="sng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Collectief</a:t>
            </a:r>
            <a:r>
              <a:rPr lang="en-GB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  <a:r>
              <a:rPr lang="en-GB" sz="2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Waardeiland en </a:t>
            </a:r>
            <a:r>
              <a:rPr lang="en-GB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GB" sz="2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ndustrieterrein De Waard </a:t>
            </a:r>
            <a:r>
              <a:rPr lang="en-GB" sz="28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ontwikkelen</a:t>
            </a:r>
            <a:r>
              <a:rPr lang="en-GB" sz="2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sz="2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een “mixed energy aanpak” van duurzame warmte uit Rijn-Schiekanaal en groene stroom van daken van het Industrieterrein en vanuit andere duurzame bronnen.</a:t>
            </a:r>
          </a:p>
          <a:p>
            <a:pPr marL="45720" indent="0" fontAlgn="t">
              <a:buNone/>
            </a:pPr>
            <a:endParaRPr lang="nl-NL" sz="10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" indent="0" fontAlgn="t">
              <a:buNone/>
            </a:pPr>
            <a:endParaRPr lang="nl-NL" sz="10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fontAlgn="t"/>
            <a:r>
              <a:rPr lang="nl-NL" sz="2800" u="sng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Deel-Collectief</a:t>
            </a:r>
            <a:r>
              <a:rPr lang="nl-NL" sz="2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 Waardeiland en de Waard delen warmte-opwekking uit oppervlakte water maar geen collectieve groene stroom voor warmteopwekking.</a:t>
            </a:r>
          </a:p>
          <a:p>
            <a:pPr marL="45720" indent="0" fontAlgn="t">
              <a:buNone/>
            </a:pPr>
            <a:endParaRPr lang="nl-NL" sz="10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fontAlgn="t"/>
            <a:r>
              <a:rPr lang="nl-NL" sz="2800" u="sng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 Collectief</a:t>
            </a:r>
            <a:r>
              <a:rPr lang="nl-NL" sz="2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 Waardeiland zonder de Waard en de Waard zonder Waardeiland; warmte Waardeiland wordt afzonderlijk opgewekt en geen duurzame stroom voor die warmteopwekking van De Waard.</a:t>
            </a:r>
          </a:p>
          <a:p>
            <a:pPr marL="45720" indent="0" fontAlgn="t">
              <a:buNone/>
            </a:pPr>
            <a:endParaRPr lang="en-GB" sz="10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fontAlgn="t"/>
            <a:r>
              <a:rPr lang="en-GB" sz="2800" u="sng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Niet</a:t>
            </a:r>
            <a:r>
              <a:rPr lang="en-GB" sz="2800" u="sng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800" u="sng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GB" sz="2800" u="sng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ollectief</a:t>
            </a:r>
            <a:r>
              <a:rPr lang="en-GB" sz="2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en-GB" sz="28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Individuele</a:t>
            </a:r>
            <a:r>
              <a:rPr lang="en-GB" sz="2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oplossingen</a:t>
            </a:r>
            <a:r>
              <a:rPr lang="en-GB" sz="2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45720" indent="0" fontAlgn="t">
              <a:buNone/>
            </a:pPr>
            <a:endParaRPr lang="en-GB" sz="28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" indent="0">
              <a:buFont typeface="Corbel" pitchFamily="34" charset="0"/>
              <a:buNone/>
            </a:pPr>
            <a:endParaRPr lang="nl-NL" sz="28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" indent="0">
              <a:buFont typeface="Corbel" pitchFamily="34" charset="0"/>
              <a:buNone/>
            </a:pPr>
            <a:endParaRPr lang="nl-NL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7603" y="2237107"/>
            <a:ext cx="2708208" cy="8214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8910" y="5489898"/>
            <a:ext cx="926901" cy="12450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8112" y="5489898"/>
            <a:ext cx="1030313" cy="12450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3689" y="5489898"/>
            <a:ext cx="1030313" cy="124501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55104" y="5489898"/>
            <a:ext cx="3026690" cy="1245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51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488" y="0"/>
            <a:ext cx="11527136" cy="924648"/>
          </a:xfrm>
        </p:spPr>
        <p:txBody>
          <a:bodyPr>
            <a:noAutofit/>
          </a:bodyPr>
          <a:lstStyle/>
          <a:p>
            <a:pPr algn="ctr"/>
            <a:r>
              <a:rPr lang="en-GB" sz="3200" b="1" dirty="0" smtClean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“Mixed Energy” </a:t>
            </a:r>
            <a:r>
              <a:rPr lang="en-GB" sz="3200" b="1" dirty="0" err="1" smtClean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aanpak</a:t>
            </a:r>
            <a:r>
              <a:rPr lang="en-GB" sz="3200" b="1" dirty="0" smtClean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GB" sz="3200" b="1" dirty="0" smtClean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3200" b="1" dirty="0" err="1" smtClean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Haalbaar</a:t>
            </a:r>
            <a:r>
              <a:rPr lang="en-GB" sz="3200" b="1" dirty="0" smtClean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en </a:t>
            </a:r>
            <a:r>
              <a:rPr lang="en-GB" sz="3200" b="1" dirty="0" err="1" smtClean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betaalbaar</a:t>
            </a:r>
            <a:r>
              <a:rPr lang="en-GB" sz="3200" b="1" dirty="0" smtClean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en-GB" sz="3200" b="1" dirty="0">
              <a:solidFill>
                <a:srgbClr val="0066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8499" y="1634836"/>
            <a:ext cx="11709113" cy="606392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endParaRPr lang="nl-NL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nl-NL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nl-NL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collectieve energietransitie visie staat een, op duurzaam en betaalbare wijze, </a:t>
            </a:r>
            <a:r>
              <a:rPr lang="nl-NL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collectieve “mixed energy” aanpak </a:t>
            </a:r>
            <a:r>
              <a:rPr lang="nl-NL" dirty="0" smtClean="0">
                <a:latin typeface="Calibri" panose="020F0502020204030204" pitchFamily="34" charset="0"/>
                <a:cs typeface="Calibri" panose="020F0502020204030204" pitchFamily="34" charset="0"/>
              </a:rPr>
              <a:t>voor:</a:t>
            </a:r>
            <a:r>
              <a:rPr lang="nl-NL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nl-NL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warmteopwekking uit oppervlakte water en restwarmte (TEO/TEA </a:t>
            </a:r>
            <a:r>
              <a:rPr lang="nl-N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met/zonder</a:t>
            </a:r>
            <a:r>
              <a:rPr lang="nl-NL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WKO),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nl-NL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 oog voor de omringende waterkwaliteit, flora en fauna en woon/werk comfort,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nl-NL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 stroomopwekking door duurzame energie uit zon en wind, 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nl-NL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 gebruikmaking van laatste stand der techniek van duurzame technologie</a:t>
            </a:r>
            <a:r>
              <a:rPr lang="nl-NL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nl-NL" sz="20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v"/>
            </a:pPr>
            <a:endParaRPr lang="nl-NL" sz="18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v"/>
            </a:pPr>
            <a:endParaRPr lang="nl-NL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v"/>
            </a:pPr>
            <a:endParaRPr lang="nl-NL" sz="18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v"/>
            </a:pPr>
            <a:endParaRPr lang="nl-NL" sz="18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3467243"/>
            <a:ext cx="3048000" cy="32015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816" y="1161078"/>
            <a:ext cx="11728808" cy="159597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265684"/>
            <a:ext cx="6353504" cy="1592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313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0915EF7-B9F6-4EB7-AA4F-557BE6AB702C}">
  <ds:schemaRefs>
    <ds:schemaRef ds:uri="http://schemas.openxmlformats.org/package/2006/metadata/core-properties"/>
    <ds:schemaRef ds:uri="16c05727-aa75-4e4a-9b5f-8a80a1165891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schemas.microsoft.com/office/2006/documentManagement/types"/>
    <ds:schemaRef ds:uri="http://purl.org/dc/terms/"/>
    <ds:schemaRef ds:uri="71af3243-3dd4-4a8d-8c0d-dd76da1f02a5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6928E4D0-782D-4812-BE7D-AE5131FD375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465D742-03F8-4A07-AD44-2F5940A9609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553</Words>
  <Application>Microsoft Office PowerPoint</Application>
  <PresentationFormat>Widescreen</PresentationFormat>
  <Paragraphs>60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Corbel</vt:lpstr>
      <vt:lpstr>Wingdings</vt:lpstr>
      <vt:lpstr>Office Theme</vt:lpstr>
      <vt:lpstr>PowerPoint Presentation</vt:lpstr>
      <vt:lpstr>De Waard</vt:lpstr>
      <vt:lpstr>Het Waardeiland</vt:lpstr>
      <vt:lpstr>Energietransitie</vt:lpstr>
      <vt:lpstr>Doel en samenwerking</vt:lpstr>
      <vt:lpstr>Collectief en/of individueel; duurzame warmte en/of groene stroom</vt:lpstr>
      <vt:lpstr>“Mixed Energy” aanpak Haalbaar en betaalbaar?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2019-10-27T15:11:18Z</dcterms:created>
  <dcterms:modified xsi:type="dcterms:W3CDTF">2022-07-05T10:22:55Z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